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616" r:id="rId5"/>
    <p:sldId id="583" r:id="rId6"/>
    <p:sldId id="680" r:id="rId7"/>
    <p:sldId id="681" r:id="rId8"/>
    <p:sldId id="679" r:id="rId9"/>
    <p:sldId id="629" r:id="rId10"/>
    <p:sldId id="641" r:id="rId11"/>
    <p:sldId id="642" r:id="rId12"/>
    <p:sldId id="652" r:id="rId13"/>
    <p:sldId id="676" r:id="rId14"/>
    <p:sldId id="677" r:id="rId15"/>
    <p:sldId id="66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8B00"/>
    <a:srgbClr val="FF9900"/>
    <a:srgbClr val="4D6657"/>
    <a:srgbClr val="435836"/>
    <a:srgbClr val="335629"/>
    <a:srgbClr val="FAB8F1"/>
    <a:srgbClr val="EB91E7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512" autoAdjust="0"/>
    <p:restoredTop sz="84783" autoAdjust="0"/>
  </p:normalViewPr>
  <p:slideViewPr>
    <p:cSldViewPr>
      <p:cViewPr>
        <p:scale>
          <a:sx n="70" d="100"/>
          <a:sy n="70" d="100"/>
        </p:scale>
        <p:origin x="-127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70" d="100"/>
          <a:sy n="70" d="100"/>
        </p:scale>
        <p:origin x="-3822" y="-7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C1DA-2B9D-4722-A021-77EE444ED9CE}" type="datetimeFigureOut">
              <a:rPr lang="en-US" smtClean="0"/>
              <a:pPr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2668-622D-4A82-B156-0BC477669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20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394E1A2-5B5A-4EAE-8C4A-39EEAA50B141}" type="datetimeFigureOut">
              <a:rPr lang="en-US"/>
              <a:pPr>
                <a:defRPr/>
              </a:pPr>
              <a:t>5/10/2013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F3E37125-4A99-43CF-9D06-4F1234F48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3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Introduce self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number of things going on in the levee arena (not identified the #1 Risk MAP risk for nothing)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LAMP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NAS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Levee Accreditation Task Force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LAMP Status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Final Concurrence of Approach Doc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Congressional Briefing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Training Classes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G&amp;S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NAS: awaiting report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Today’s focus is the Levee Accreditation Task Force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Task Force between FEMA and USACE with assistance from the NCLS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Introduce Geoff Henggeler, USACE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85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Again communities have a responsibility in meeting accreditation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Inspections and Screenings to not meet 65.10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 Looking for better linkages, and removal of duplication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Risk Assessments are </a:t>
            </a:r>
            <a:r>
              <a:rPr lang="en-US" smtClean="0"/>
              <a:t>our proposal to close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Biggert Waters 2012 (BW12), or MAP-21 as it is also known said the following.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While #1 seems perfectly doable, #2 is a serious lift.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Recommendations will outline how this can be accomplished while also retaining role of communities and levee owners/sponsors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Other important note is that even in those communities where we cannot meet the full intent of #2, we plan to make the best progress in that direction as we can (will outline that for you)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3DF5-68B7-4C09-B01E-7D39F43C19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2562" y="8831343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1" tIns="46660" rIns="93321" bIns="46660" anchor="b"/>
          <a:lstStyle/>
          <a:p>
            <a:pPr algn="r" defTabSz="932502"/>
            <a:fld id="{7F1C3112-9DA9-4F44-85F1-F98DB4FB144A}" type="slidenum">
              <a:rPr lang="en-US" sz="1300">
                <a:latin typeface="Times New Roman" pitchFamily="18" charset="0"/>
              </a:rPr>
              <a:pPr algn="r" defTabSz="932502"/>
              <a:t>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Certification and Accreditation are often confused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r>
              <a:rPr lang="en-US" dirty="0" smtClean="0"/>
              <a:t>Levee Certification: process of compiling the data and analysis to demonstrate compliance with 65.10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r>
              <a:rPr lang="en-US" dirty="0" smtClean="0"/>
              <a:t>Levee Accreditation: process of FEMA receiving and acknowledging a 65.10 package is complete and reflecting on the map (PM 63)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endParaRPr lang="en-US" dirty="0"/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Flow chart shows full process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***Task Force is focused on 3</a:t>
            </a:r>
            <a:r>
              <a:rPr lang="en-US" baseline="30000" dirty="0" smtClean="0"/>
              <a:t>rd</a:t>
            </a:r>
            <a:r>
              <a:rPr lang="en-US" dirty="0" smtClean="0"/>
              <a:t> item 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r>
              <a:rPr lang="en-US" dirty="0" smtClean="0"/>
              <a:t>Data collection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r>
              <a:rPr lang="en-US" dirty="0" smtClean="0"/>
              <a:t>Analysis</a:t>
            </a:r>
          </a:p>
          <a:p>
            <a:pPr marL="628650" lvl="1" indent="-171450" eaLnBrk="1" hangingPunct="1">
              <a:buFont typeface="Arial" pitchFamily="34" charset="0"/>
              <a:buChar char="•"/>
            </a:pPr>
            <a:r>
              <a:rPr lang="en-US" dirty="0" smtClean="0"/>
              <a:t>Data sharing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dirty="0" smtClean="0"/>
              <a:t>Does not address/propose to change what FEMA does with the data (accreditation process)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Full list of 65.10 items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Often 65.10 (b) requirements are where communities get stuck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 I wanted to stress here for this group is 65.10 (e)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Here is where we have flexibility in 65.10 (b) requirements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In lieu </a:t>
            </a:r>
            <a:r>
              <a:rPr lang="en-US" dirty="0"/>
              <a:t>of these structural </a:t>
            </a:r>
            <a:r>
              <a:rPr lang="en-US" dirty="0" smtClean="0"/>
              <a:t>requirements (b), </a:t>
            </a:r>
            <a:r>
              <a:rPr lang="en-US" dirty="0"/>
              <a:t>a</a:t>
            </a:r>
          </a:p>
          <a:p>
            <a:r>
              <a:rPr lang="en-US" dirty="0"/>
              <a:t>Federal agency with responsibility for</a:t>
            </a:r>
          </a:p>
          <a:p>
            <a:r>
              <a:rPr lang="en-US" dirty="0"/>
              <a:t>levee design may certify that the levee</a:t>
            </a:r>
          </a:p>
          <a:p>
            <a:r>
              <a:rPr lang="en-US" dirty="0"/>
              <a:t>has been adequately designed and constructed</a:t>
            </a:r>
          </a:p>
          <a:p>
            <a:r>
              <a:rPr lang="en-US" dirty="0"/>
              <a:t>to provide protection against</a:t>
            </a:r>
          </a:p>
          <a:p>
            <a:r>
              <a:rPr lang="en-US" dirty="0"/>
              <a:t>the base flood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With the release of their Engineering Circular 6067 the USACE has been requiring their offices to submit all the technical data to support a positive finding, all we need is their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80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D3676-A344-4D1C-8B65-76669A1C81AD}" type="slidenum">
              <a:rPr lang="en-US"/>
              <a:pPr/>
              <a:t>5</a:t>
            </a:fld>
            <a:endParaRPr lang="en-US"/>
          </a:p>
        </p:txBody>
      </p:sp>
      <p:sp>
        <p:nvSpPr>
          <p:cNvPr id="134146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0" tIns="45955" rIns="91910" bIns="45955"/>
          <a:lstStyle/>
          <a:p>
            <a:r>
              <a:rPr lang="en-US" sz="1200" dirty="0"/>
              <a:t>USACE Levee Activities</a:t>
            </a:r>
          </a:p>
        </p:txBody>
      </p:sp>
      <p:sp>
        <p:nvSpPr>
          <p:cNvPr id="134147" name="Rectangle 3"/>
          <p:cNvSpPr txBox="1">
            <a:spLocks noGrp="1" noChangeArrowheads="1"/>
          </p:cNvSpPr>
          <p:nvPr/>
        </p:nvSpPr>
        <p:spPr bwMode="auto">
          <a:xfrm>
            <a:off x="3970940" y="2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0" tIns="45955" rIns="91910" bIns="45955"/>
          <a:lstStyle/>
          <a:p>
            <a:pPr algn="r"/>
            <a:r>
              <a:rPr lang="en-US" sz="1200" dirty="0"/>
              <a:t>March 2008</a:t>
            </a:r>
          </a:p>
        </p:txBody>
      </p:sp>
      <p:sp>
        <p:nvSpPr>
          <p:cNvPr id="134148" name="Rectangle 7"/>
          <p:cNvSpPr txBox="1">
            <a:spLocks noGrp="1" noChangeArrowheads="1"/>
          </p:cNvSpPr>
          <p:nvPr/>
        </p:nvSpPr>
        <p:spPr bwMode="auto">
          <a:xfrm>
            <a:off x="397094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0" tIns="45955" rIns="91910" bIns="45955" anchor="b"/>
          <a:lstStyle/>
          <a:p>
            <a:pPr algn="r"/>
            <a:r>
              <a:rPr lang="en-US" sz="1200" dirty="0"/>
              <a:t>USACE Activities-</a:t>
            </a:r>
            <a:fld id="{85AF6540-C6E2-4FCB-A8B8-F9E4DE2E5F49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910" tIns="45955" rIns="91910" bIns="45955"/>
          <a:lstStyle/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1200" dirty="0" smtClean="0"/>
              <a:t>Risk informed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1200" dirty="0" smtClean="0"/>
              <a:t>Extensive stakeholder involvement</a:t>
            </a:r>
          </a:p>
          <a:p>
            <a:pPr marL="171450" lvl="0" indent="-171450">
              <a:buFont typeface="Arial" pitchFamily="34" charset="0"/>
              <a:buChar char="•"/>
              <a:defRPr/>
            </a:pPr>
            <a:r>
              <a:rPr lang="en-US" sz="1200" dirty="0" smtClean="0"/>
              <a:t>Urgency of actions commensurate with risk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15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75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8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37125-4A99-43CF-9D06-4F1234F48E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8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CAC5-2FFC-4488-B0D6-D96E62ADD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96E-8E35-4C61-9594-BD34A1D1A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418E-BAAB-4550-A4E0-A50A43717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0E39-9DDD-4401-B793-84D146E80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227B-207D-4126-8778-7C4A054FB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CECD8EB8-ADE4-421F-A84F-E62BAE697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7" name="Picture 8" descr="USACE_log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63345" y="6400800"/>
            <a:ext cx="379413" cy="2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96125" y="6718756"/>
            <a:ext cx="20478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900" b="1" dirty="0"/>
              <a:t>BUILDING STRONG</a:t>
            </a:r>
            <a:r>
              <a:rPr lang="en-US" sz="9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" y="6436114"/>
            <a:ext cx="1143000" cy="34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 cover.eps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26643"/>
            <a:ext cx="9144000" cy="565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1148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TC Officina Sans Bold"/>
                <a:cs typeface="ITC Officina Sans Bold"/>
              </a:rPr>
              <a:t>Flood Protection </a:t>
            </a:r>
            <a:r>
              <a:rPr lang="en-US" sz="3600" dirty="0" smtClean="0">
                <a:solidFill>
                  <a:srgbClr val="002060"/>
                </a:solidFill>
                <a:latin typeface="ITC Officina Sans Bold"/>
                <a:cs typeface="ITC Officina Sans Bold"/>
              </a:rPr>
              <a:t>Structure Accreditation </a:t>
            </a:r>
            <a:r>
              <a:rPr lang="en-US" sz="3600" dirty="0">
                <a:solidFill>
                  <a:srgbClr val="002060"/>
                </a:solidFill>
                <a:latin typeface="ITC Officina Sans Bold"/>
                <a:cs typeface="ITC Officina Sans Bold"/>
              </a:rPr>
              <a:t>Task </a:t>
            </a:r>
            <a:r>
              <a:rPr lang="en-US" sz="3600" dirty="0" smtClean="0">
                <a:solidFill>
                  <a:srgbClr val="002060"/>
                </a:solidFill>
                <a:latin typeface="ITC Officina Sans Bold"/>
                <a:cs typeface="ITC Officina Sans Bold"/>
              </a:rPr>
              <a:t>Force</a:t>
            </a:r>
            <a:endParaRPr lang="en-US" sz="3600" dirty="0" smtClean="0">
              <a:solidFill>
                <a:srgbClr val="002060"/>
              </a:solidFill>
              <a:latin typeface="ITC Officina Sans Bold"/>
              <a:cs typeface="ITC Officina Sans Bold"/>
            </a:endParaRPr>
          </a:p>
          <a:p>
            <a:endParaRPr lang="en-US" sz="3600" dirty="0">
              <a:solidFill>
                <a:srgbClr val="002060"/>
              </a:solidFill>
              <a:latin typeface="ITC Officina Sans Bold"/>
              <a:cs typeface="ITC Officina Sans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81" y="5562600"/>
            <a:ext cx="400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ITC Officina Sans Bold"/>
                <a:cs typeface="ITC Officina Sans Bold"/>
              </a:rPr>
              <a:t>Jason Needham, USACE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ITC Officina Sans Bold"/>
                <a:cs typeface="ITC Officina Sans Bold"/>
              </a:rPr>
              <a:t>May </a:t>
            </a:r>
            <a:r>
              <a:rPr lang="en-US" sz="2000" dirty="0" smtClean="0">
                <a:solidFill>
                  <a:srgbClr val="002060"/>
                </a:solidFill>
                <a:latin typeface="ITC Officina Sans Bold"/>
                <a:cs typeface="ITC Officina Sans Bold"/>
              </a:rPr>
              <a:t>2013</a:t>
            </a:r>
            <a:endParaRPr lang="en-US" sz="2000" dirty="0">
              <a:solidFill>
                <a:srgbClr val="002060"/>
              </a:solidFill>
              <a:latin typeface="ITC Officina Sans BoldItalic"/>
              <a:cs typeface="ITC Officina Sans BoldItal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1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Risk Assessments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Analysis covering a range of flood events and expected levee performance</a:t>
            </a:r>
          </a:p>
          <a:p>
            <a:r>
              <a:rPr lang="en-US" dirty="0" smtClean="0"/>
              <a:t>Systematic and repeatable</a:t>
            </a:r>
          </a:p>
          <a:p>
            <a:r>
              <a:rPr lang="en-US" dirty="0" smtClean="0"/>
              <a:t>Takes into consideration various data sources that deterministic approaches do not: i.e. historic performance</a:t>
            </a:r>
          </a:p>
          <a:p>
            <a:r>
              <a:rPr lang="en-US" dirty="0" smtClean="0"/>
              <a:t>Includes assessment of consequences of </a:t>
            </a:r>
            <a:r>
              <a:rPr lang="en-US" dirty="0" err="1" smtClean="0"/>
              <a:t>leveed</a:t>
            </a:r>
            <a:r>
              <a:rPr lang="en-US" dirty="0" smtClean="0"/>
              <a:t> area inundation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9227B-207D-4126-8778-7C4A054FBB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Why Risk Assessments?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Results provide information for making risk management decisions</a:t>
            </a:r>
          </a:p>
          <a:p>
            <a:r>
              <a:rPr lang="en-US" dirty="0" smtClean="0"/>
              <a:t>Results include identification of risk drivers – this assists in prioritizing actions and determining sense of urgency</a:t>
            </a:r>
          </a:p>
          <a:p>
            <a:r>
              <a:rPr lang="en-US" dirty="0" smtClean="0"/>
              <a:t>Often allows decisions to be made based on less information and data than would be necessary for traditional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9227B-207D-4126-8778-7C4A054FBB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029200"/>
          </a:xfrm>
        </p:spPr>
        <p:txBody>
          <a:bodyPr/>
          <a:lstStyle/>
          <a:p>
            <a:r>
              <a:rPr lang="en-US" sz="2700" dirty="0" smtClean="0"/>
              <a:t>Community/sponsor has decision whether to participate in National Flood Insurance Program.</a:t>
            </a:r>
          </a:p>
          <a:p>
            <a:pPr lvl="1"/>
            <a:r>
              <a:rPr lang="en-US" sz="2300" dirty="0" smtClean="0"/>
              <a:t>Has a key role in the accreditation process.  </a:t>
            </a:r>
          </a:p>
          <a:p>
            <a:r>
              <a:rPr lang="en-US" sz="2700" dirty="0" smtClean="0"/>
              <a:t>USACE inspections and screenings do not collect all the information required for 44 CFR 65.10.</a:t>
            </a:r>
          </a:p>
          <a:p>
            <a:pPr lvl="1"/>
            <a:r>
              <a:rPr lang="en-US" sz="2300" dirty="0" smtClean="0"/>
              <a:t>Direct links will be assessed and communicated more often.  Includes information that a levee may no longer meet a criteria in 44 CFR 65.10.</a:t>
            </a:r>
          </a:p>
          <a:p>
            <a:r>
              <a:rPr lang="en-US" sz="2700" dirty="0" smtClean="0"/>
              <a:t>Risk assessments will be the methodology used by USACE for accreditation decisions.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9196E-8E35-4C61-9594-BD34A1D1A2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1524000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25" lvl="1" indent="-22225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00000"/>
              <a:defRPr/>
            </a:pP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Through Section 100226, </a:t>
            </a:r>
            <a:r>
              <a:rPr lang="en-US" sz="2000" i="0" dirty="0" smtClean="0"/>
              <a:t>FEMA and USACE are: </a:t>
            </a:r>
            <a:r>
              <a:rPr lang="en-US" sz="2000" dirty="0" smtClean="0"/>
              <a:t>…directed to convene a joint task force with USACE to “better align information and data collected” under ICW with NFIP levee accreditation so that</a:t>
            </a:r>
          </a:p>
          <a:p>
            <a:pPr marL="803275" lvl="1" indent="-45720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Data can be used interchangeably.</a:t>
            </a:r>
          </a:p>
          <a:p>
            <a:pPr marL="803275" lvl="1" indent="-45720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en-US" sz="2000" i="0" dirty="0" smtClean="0">
                <a:latin typeface="Arial" pitchFamily="34" charset="0"/>
                <a:cs typeface="Arial" pitchFamily="34" charset="0"/>
              </a:rPr>
              <a:t>Information collected for ICW is sufficient to satisfy accreditation.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smtClean="0">
                <a:latin typeface="+mj-lt"/>
                <a:cs typeface="Arial" pitchFamily="34" charset="0"/>
              </a:rPr>
              <a:t>FEMA-USACE Task Force (MAP-21)</a:t>
            </a:r>
            <a:endParaRPr lang="en-US" sz="3600" b="1" i="0" dirty="0">
              <a:latin typeface="+mj-lt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7CAC5-2FFC-4488-B0D6-D96E62ADD9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2" descr="C:\Users\S0CWETLC\Desktop\Pages from HR 4348 - MAP 21 (Transportation) as SIGNED INTO LA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1638300"/>
            <a:ext cx="3429000" cy="514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lum bright="8000"/>
          </a:blip>
          <a:srcRect/>
          <a:stretch>
            <a:fillRect/>
          </a:stretch>
        </p:blipFill>
        <p:spPr bwMode="auto">
          <a:xfrm>
            <a:off x="6480175" y="4495800"/>
            <a:ext cx="2663825" cy="183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Levee grassy bank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33024" y="4495800"/>
            <a:ext cx="2515376" cy="1837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645025"/>
          </a:xfrm>
        </p:spPr>
        <p:txBody>
          <a:bodyPr/>
          <a:lstStyle/>
          <a:p>
            <a:r>
              <a:rPr lang="en-US" sz="2800" u="sng" dirty="0" smtClean="0"/>
              <a:t>Levee certification/accreditation</a:t>
            </a:r>
            <a:r>
              <a:rPr lang="en-US" sz="2800" dirty="0" smtClean="0"/>
              <a:t>:  the process of compiling the data and analysis to provide to FEMA to demonstrate 44 CFR 65.10 is met.  </a:t>
            </a:r>
          </a:p>
        </p:txBody>
      </p:sp>
      <p:pic>
        <p:nvPicPr>
          <p:cNvPr id="7" name="Content Placeholder 5" descr="STEPSchart_rv1.jpg"/>
          <p:cNvPicPr>
            <a:picLocks noChangeAspect="1"/>
          </p:cNvPicPr>
          <p:nvPr/>
        </p:nvPicPr>
        <p:blipFill>
          <a:blip r:embed="rId3" cstate="email"/>
          <a:srcRect l="4545" t="15000" r="4545" b="21667"/>
          <a:stretch>
            <a:fillRect/>
          </a:stretch>
        </p:blipFill>
        <p:spPr>
          <a:xfrm>
            <a:off x="0" y="3124200"/>
            <a:ext cx="9144000" cy="2895600"/>
          </a:xfrm>
          <a:prstGeom prst="rect">
            <a:avLst/>
          </a:prstGeom>
        </p:spPr>
      </p:pic>
      <p:sp>
        <p:nvSpPr>
          <p:cNvPr id="53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How Does a Levee System get Accredited?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10E39-9DDD-4401-B793-84D146E805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44 CFR 65.10 Requirements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5791370"/>
              </p:ext>
            </p:extLst>
          </p:nvPr>
        </p:nvGraphicFramePr>
        <p:xfrm>
          <a:off x="152400" y="1066800"/>
          <a:ext cx="8839200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107"/>
                <a:gridCol w="7447093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44 CFR 65.10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General Requirement Description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Design Criteria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65.10(b)(1)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Freeboard (Levee Height)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65.10(b)(2)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Closures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65.10(b)(3)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Embankment Protection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65.10(b)(4)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Embankment and Foundation Stability</a:t>
                      </a:r>
                      <a:r>
                        <a:rPr lang="en-US" sz="1600" baseline="0" dirty="0" smtClean="0"/>
                        <a:t> Analyses (including seepage)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65.10(b)(5)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Settlement Analyses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65.10(b)(6)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Interior Drainage Analysis</a:t>
                      </a:r>
                      <a:r>
                        <a:rPr lang="en-US" sz="1600" baseline="0" dirty="0" smtClean="0"/>
                        <a:t> and Mapping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Operations Plans and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65.10(c)(1)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Closures –</a:t>
                      </a:r>
                      <a:r>
                        <a:rPr lang="en-US" sz="1600" baseline="0" dirty="0" smtClean="0"/>
                        <a:t> Operation Plans and Criteria - </a:t>
                      </a:r>
                      <a:r>
                        <a:rPr lang="en-US" sz="1600" dirty="0" smtClean="0"/>
                        <a:t> (includes sub-items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65.10(c)(2)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Interior Drainage Systems – Operation Plans</a:t>
                      </a:r>
                      <a:r>
                        <a:rPr lang="en-US" sz="1600" baseline="0" dirty="0" smtClean="0"/>
                        <a:t> and Criteria</a:t>
                      </a:r>
                      <a:r>
                        <a:rPr lang="en-US" sz="1600" dirty="0" smtClean="0"/>
                        <a:t> (includes sub-items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Maintenance Plans and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Maintenance Plans and Criteria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Certification of Package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65.10(e)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Certification Requirements, As-Built</a:t>
                      </a:r>
                      <a:r>
                        <a:rPr lang="en-US" sz="1600" baseline="0" dirty="0" smtClean="0"/>
                        <a:t> drawings, etc.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7CAC5-2FFC-4488-B0D6-D96E62ADD9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5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 Page Graphic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1752600"/>
            <a:ext cx="4343400" cy="4343400"/>
          </a:xfrm>
          <a:prstGeom prst="rect">
            <a:avLst/>
          </a:prstGeom>
        </p:spPr>
      </p:pic>
      <p:sp>
        <p:nvSpPr>
          <p:cNvPr id="133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  <a:ln/>
        </p:spPr>
        <p:txBody>
          <a:bodyPr/>
          <a:lstStyle/>
          <a:p>
            <a:r>
              <a:rPr lang="en-US" sz="3600" b="1" dirty="0" smtClean="0">
                <a:latin typeface="+mn-lt"/>
              </a:rPr>
              <a:t>USACE Levee </a:t>
            </a:r>
            <a:r>
              <a:rPr lang="en-US" sz="3600" b="1" dirty="0">
                <a:latin typeface="+mn-lt"/>
              </a:rPr>
              <a:t>Safety </a:t>
            </a:r>
            <a:r>
              <a:rPr lang="en-US" sz="3600" b="1" dirty="0" smtClean="0">
                <a:latin typeface="+mn-lt"/>
              </a:rPr>
              <a:t>Program</a:t>
            </a:r>
            <a:endParaRPr lang="en-US" sz="3600" b="1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81400" y="4267200"/>
            <a:ext cx="55626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10E39-9DDD-4401-B793-84D146E805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6" name="Picture 2" descr="http://www.ukcip.org.uk/wordpress/wp-content/uploads/2010/08/risk-figure-1.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71724"/>
            <a:ext cx="3810000" cy="3724276"/>
          </a:xfrm>
          <a:prstGeom prst="rect">
            <a:avLst/>
          </a:prstGeom>
          <a:noFill/>
        </p:spPr>
      </p:pic>
      <p:sp>
        <p:nvSpPr>
          <p:cNvPr id="10" name="Line Callout 1 9"/>
          <p:cNvSpPr/>
          <p:nvPr/>
        </p:nvSpPr>
        <p:spPr>
          <a:xfrm>
            <a:off x="3733800" y="1066800"/>
            <a:ext cx="5257800" cy="762000"/>
          </a:xfrm>
          <a:prstGeom prst="borderCallout1">
            <a:avLst>
              <a:gd name="adj1" fmla="val 52663"/>
              <a:gd name="adj2" fmla="val 301"/>
              <a:gd name="adj3" fmla="val 108587"/>
              <a:gd name="adj4" fmla="val -10949"/>
            </a:avLst>
          </a:prstGeom>
          <a:solidFill>
            <a:srgbClr val="4D665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Recurring activities that include a visual observation of levee conditions and verification that levee sponsor is properly operating and maintaining a levee.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19600" y="3352800"/>
            <a:ext cx="533400" cy="304800"/>
          </a:xfrm>
          <a:prstGeom prst="line">
            <a:avLst/>
          </a:prstGeom>
          <a:ln w="25400">
            <a:solidFill>
              <a:srgbClr val="EA8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48400" y="3429000"/>
            <a:ext cx="2133600" cy="1219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Screenings and “Risk Assessments”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388778" y="2130730"/>
            <a:ext cx="5370652" cy="459342"/>
          </a:xfrm>
          <a:prstGeom prst="rect">
            <a:avLst/>
          </a:prstGeom>
          <a:solidFill>
            <a:srgbClr val="C9101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88778" y="2736863"/>
            <a:ext cx="5370652" cy="459342"/>
          </a:xfrm>
          <a:prstGeom prst="rect">
            <a:avLst/>
          </a:prstGeom>
          <a:solidFill>
            <a:srgbClr val="C9101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8778" y="3342995"/>
            <a:ext cx="5370652" cy="459342"/>
          </a:xfrm>
          <a:prstGeom prst="rect">
            <a:avLst/>
          </a:prstGeom>
          <a:solidFill>
            <a:srgbClr val="C9101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511" y="3954736"/>
            <a:ext cx="975017" cy="1671605"/>
          </a:xfrm>
          <a:prstGeom prst="rect">
            <a:avLst/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5410" y="2130730"/>
            <a:ext cx="607747" cy="1671607"/>
          </a:xfrm>
          <a:prstGeom prst="rect">
            <a:avLst/>
          </a:prstGeom>
          <a:solidFill>
            <a:srgbClr val="C91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236574" y="2781867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USACE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403157" y="3954737"/>
            <a:ext cx="5665723" cy="1671607"/>
          </a:xfrm>
          <a:prstGeom prst="homePlate">
            <a:avLst>
              <a:gd name="adj" fmla="val 16231"/>
            </a:avLst>
          </a:prstGeom>
          <a:solidFill>
            <a:srgbClr val="0B3F85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5410" y="3954737"/>
            <a:ext cx="607747" cy="1671607"/>
          </a:xfrm>
          <a:prstGeom prst="rect">
            <a:avLst/>
          </a:prstGeom>
          <a:solidFill>
            <a:srgbClr val="0B3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7471" y="4600023"/>
            <a:ext cx="3001700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Accreditation Request </a:t>
            </a:r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36575" y="4605872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Sponsor/FEMA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981608" y="3954739"/>
            <a:ext cx="1282918" cy="1671605"/>
          </a:xfrm>
          <a:prstGeom prst="chevron">
            <a:avLst>
              <a:gd name="adj" fmla="val 21000"/>
            </a:avLst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8880" y="4189538"/>
            <a:ext cx="16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Accreditation Request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 Submission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7471" y="2171594"/>
            <a:ext cx="3001700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Inspection Data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550458" y="2730934"/>
            <a:ext cx="3708829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Screening Data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550458" y="3303348"/>
            <a:ext cx="3708829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Risk Assessment Data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797084" y="1447800"/>
            <a:ext cx="7880191" cy="50665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79117" y="1506386"/>
            <a:ext cx="603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A32A"/>
                </a:solidFill>
                <a:cs typeface="Calibri (Body)"/>
              </a:rPr>
              <a:t>CURRENT </a:t>
            </a:r>
            <a:r>
              <a:rPr lang="en-US" b="1" dirty="0" smtClean="0">
                <a:solidFill>
                  <a:schemeClr val="bg1"/>
                </a:solidFill>
                <a:cs typeface="Calibri (Body)"/>
              </a:rPr>
              <a:t>ALIGNMENT DATA CONTRIBUTION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We Are Now</a:t>
            </a:r>
            <a:endParaRPr lang="en-US" b="1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5A9129F6-C773-4019-8796-116C5D228A84}" type="slidenum">
              <a:rPr lang="en-US" sz="1400" smtClean="0"/>
              <a:pPr algn="ctr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624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Alignment of Inspection Data</a:t>
            </a:r>
            <a:endParaRPr lang="en-US" sz="3600" b="1" dirty="0"/>
          </a:p>
        </p:txBody>
      </p:sp>
      <p:sp>
        <p:nvSpPr>
          <p:cNvPr id="23" name="Freeform 22"/>
          <p:cNvSpPr/>
          <p:nvPr/>
        </p:nvSpPr>
        <p:spPr>
          <a:xfrm>
            <a:off x="1285716" y="1607581"/>
            <a:ext cx="5545667" cy="2277533"/>
          </a:xfrm>
          <a:custGeom>
            <a:avLst/>
            <a:gdLst>
              <a:gd name="connsiteX0" fmla="*/ 8467 w 5545667"/>
              <a:gd name="connsiteY0" fmla="*/ 0 h 2277533"/>
              <a:gd name="connsiteX1" fmla="*/ 2836333 w 5545667"/>
              <a:gd name="connsiteY1" fmla="*/ 8466 h 2277533"/>
              <a:gd name="connsiteX2" fmla="*/ 2819400 w 5545667"/>
              <a:gd name="connsiteY2" fmla="*/ 1837266 h 2277533"/>
              <a:gd name="connsiteX3" fmla="*/ 5393267 w 5545667"/>
              <a:gd name="connsiteY3" fmla="*/ 1828800 h 2277533"/>
              <a:gd name="connsiteX4" fmla="*/ 5545667 w 5545667"/>
              <a:gd name="connsiteY4" fmla="*/ 2277533 h 2277533"/>
              <a:gd name="connsiteX5" fmla="*/ 2362200 w 5545667"/>
              <a:gd name="connsiteY5" fmla="*/ 2269066 h 2277533"/>
              <a:gd name="connsiteX6" fmla="*/ 2379133 w 5545667"/>
              <a:gd name="connsiteY6" fmla="*/ 440266 h 2277533"/>
              <a:gd name="connsiteX7" fmla="*/ 0 w 5545667"/>
              <a:gd name="connsiteY7" fmla="*/ 440266 h 2277533"/>
              <a:gd name="connsiteX8" fmla="*/ 8467 w 5545667"/>
              <a:gd name="connsiteY8" fmla="*/ 0 h 227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667" h="2277533">
                <a:moveTo>
                  <a:pt x="8467" y="0"/>
                </a:moveTo>
                <a:lnTo>
                  <a:pt x="2836333" y="8466"/>
                </a:lnTo>
                <a:lnTo>
                  <a:pt x="2819400" y="1837266"/>
                </a:lnTo>
                <a:lnTo>
                  <a:pt x="5393267" y="1828800"/>
                </a:lnTo>
                <a:lnTo>
                  <a:pt x="5545667" y="2277533"/>
                </a:lnTo>
                <a:lnTo>
                  <a:pt x="2362200" y="2269066"/>
                </a:lnTo>
                <a:lnTo>
                  <a:pt x="2379133" y="440266"/>
                </a:lnTo>
                <a:lnTo>
                  <a:pt x="0" y="440266"/>
                </a:lnTo>
                <a:lnTo>
                  <a:pt x="8467" y="0"/>
                </a:lnTo>
                <a:close/>
              </a:path>
            </a:pathLst>
          </a:custGeom>
          <a:solidFill>
            <a:srgbClr val="C9101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291873" y="3433793"/>
            <a:ext cx="5665723" cy="1671607"/>
          </a:xfrm>
          <a:prstGeom prst="homePlate">
            <a:avLst>
              <a:gd name="adj" fmla="val 16231"/>
            </a:avLst>
          </a:prstGeom>
          <a:solidFill>
            <a:srgbClr val="0B3F85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86227" y="3433792"/>
            <a:ext cx="975017" cy="1671605"/>
          </a:xfrm>
          <a:prstGeom prst="rect">
            <a:avLst/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0476" y="1609786"/>
            <a:ext cx="607747" cy="1671607"/>
          </a:xfrm>
          <a:prstGeom prst="rect">
            <a:avLst/>
          </a:prstGeom>
          <a:solidFill>
            <a:srgbClr val="C91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5290" y="2260923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USACE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476" y="3433793"/>
            <a:ext cx="607747" cy="1671607"/>
          </a:xfrm>
          <a:prstGeom prst="rect">
            <a:avLst/>
          </a:prstGeom>
          <a:solidFill>
            <a:srgbClr val="0B3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6187" y="4079079"/>
            <a:ext cx="3001700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Accreditation Request </a:t>
            </a:r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5291" y="4084928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Sponsor/FEMA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870324" y="3433795"/>
            <a:ext cx="1282918" cy="1671605"/>
          </a:xfrm>
          <a:prstGeom prst="chevron">
            <a:avLst>
              <a:gd name="adj" fmla="val 21000"/>
            </a:avLst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596" y="3668594"/>
            <a:ext cx="16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Accreditation Request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 Submission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0274" y="1641536"/>
            <a:ext cx="3001700" cy="357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1: Inspection Data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926856"/>
            <a:ext cx="7880191" cy="50665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7832" y="985442"/>
            <a:ext cx="728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A32A"/>
                </a:solidFill>
                <a:cs typeface="Calibri (Body)"/>
              </a:rPr>
              <a:t>PROPOSED </a:t>
            </a:r>
            <a:r>
              <a:rPr lang="en-US" b="1" dirty="0" smtClean="0">
                <a:solidFill>
                  <a:schemeClr val="bg1"/>
                </a:solidFill>
                <a:cs typeface="Calibri (Body)"/>
              </a:rPr>
              <a:t>ALIGNMENT DATA CONTRIBUTION (not to scale)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7CAC5-2FFC-4488-B0D6-D96E62ADD9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5181600"/>
          <a:ext cx="9144000" cy="1676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972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Performance Modes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</a:rPr>
                        <a:t>Observable* During an Inspection</a:t>
                      </a:r>
                      <a:endParaRPr lang="en-US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Performance Modes that  Require </a:t>
                      </a:r>
                      <a:r>
                        <a:rPr lang="en-US" sz="1200" b="1" u="sng" baseline="0" dirty="0" smtClean="0">
                          <a:solidFill>
                            <a:schemeClr val="tx1"/>
                          </a:solidFill>
                        </a:rPr>
                        <a:t>Analysis to Assess</a:t>
                      </a:r>
                      <a:endParaRPr lang="en-US" sz="12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45014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Erosion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Damage or Defects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Piping of Substratum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="1" dirty="0" smtClean="0"/>
                        <a:t>Overtopping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89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4" descr="http://www.nsf.gov/news/mmg/media/images/levee2_h1.jpg"/>
          <p:cNvPicPr>
            <a:picLocks noChangeAspect="1" noChangeArrowheads="1"/>
          </p:cNvPicPr>
          <p:nvPr/>
        </p:nvPicPr>
        <p:blipFill>
          <a:blip r:embed="rId3" cstate="print"/>
          <a:srcRect l="36447" t="30348" r="37962" b="51165"/>
          <a:stretch>
            <a:fillRect/>
          </a:stretch>
        </p:blipFill>
        <p:spPr bwMode="auto">
          <a:xfrm>
            <a:off x="365760" y="5943600"/>
            <a:ext cx="1828800" cy="83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://www.nsf.gov/news/mmg/media/images/levee2_h1.jpg"/>
          <p:cNvPicPr>
            <a:picLocks noChangeAspect="1" noChangeArrowheads="1"/>
          </p:cNvPicPr>
          <p:nvPr/>
        </p:nvPicPr>
        <p:blipFill>
          <a:blip r:embed="rId3" cstate="print"/>
          <a:srcRect l="36530" t="72097" r="36083" b="2513"/>
          <a:stretch>
            <a:fillRect/>
          </a:stretch>
        </p:blipFill>
        <p:spPr bwMode="auto">
          <a:xfrm>
            <a:off x="2560320" y="5791200"/>
            <a:ext cx="1828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http://www.nsf.gov/news/mmg/media/images/levee2_h1.jpg"/>
          <p:cNvPicPr>
            <a:picLocks noChangeAspect="1" noChangeArrowheads="1"/>
          </p:cNvPicPr>
          <p:nvPr/>
        </p:nvPicPr>
        <p:blipFill>
          <a:blip r:embed="rId3" cstate="print"/>
          <a:srcRect l="35817" t="5776" r="38399" b="73978"/>
          <a:stretch>
            <a:fillRect/>
          </a:stretch>
        </p:blipFill>
        <p:spPr bwMode="auto">
          <a:xfrm>
            <a:off x="6949440" y="5943600"/>
            <a:ext cx="1828800" cy="90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http://www.nsf.gov/news/mmg/media/images/levee2_h1.jpg"/>
          <p:cNvPicPr>
            <a:picLocks noChangeAspect="1" noChangeArrowheads="1"/>
          </p:cNvPicPr>
          <p:nvPr/>
        </p:nvPicPr>
        <p:blipFill>
          <a:blip r:embed="rId3" cstate="print"/>
          <a:srcRect l="4362" t="76179" r="68593" b="2869"/>
          <a:stretch>
            <a:fillRect/>
          </a:stretch>
        </p:blipFill>
        <p:spPr bwMode="auto">
          <a:xfrm>
            <a:off x="4754880" y="5943600"/>
            <a:ext cx="1828800" cy="89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18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285716" y="2369581"/>
            <a:ext cx="5545667" cy="2277533"/>
          </a:xfrm>
          <a:custGeom>
            <a:avLst/>
            <a:gdLst>
              <a:gd name="connsiteX0" fmla="*/ 8467 w 5545667"/>
              <a:gd name="connsiteY0" fmla="*/ 0 h 2277533"/>
              <a:gd name="connsiteX1" fmla="*/ 2836333 w 5545667"/>
              <a:gd name="connsiteY1" fmla="*/ 8466 h 2277533"/>
              <a:gd name="connsiteX2" fmla="*/ 2819400 w 5545667"/>
              <a:gd name="connsiteY2" fmla="*/ 1837266 h 2277533"/>
              <a:gd name="connsiteX3" fmla="*/ 5393267 w 5545667"/>
              <a:gd name="connsiteY3" fmla="*/ 1828800 h 2277533"/>
              <a:gd name="connsiteX4" fmla="*/ 5545667 w 5545667"/>
              <a:gd name="connsiteY4" fmla="*/ 2277533 h 2277533"/>
              <a:gd name="connsiteX5" fmla="*/ 2362200 w 5545667"/>
              <a:gd name="connsiteY5" fmla="*/ 2269066 h 2277533"/>
              <a:gd name="connsiteX6" fmla="*/ 2379133 w 5545667"/>
              <a:gd name="connsiteY6" fmla="*/ 440266 h 2277533"/>
              <a:gd name="connsiteX7" fmla="*/ 0 w 5545667"/>
              <a:gd name="connsiteY7" fmla="*/ 440266 h 2277533"/>
              <a:gd name="connsiteX8" fmla="*/ 8467 w 5545667"/>
              <a:gd name="connsiteY8" fmla="*/ 0 h 227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667" h="2277533">
                <a:moveTo>
                  <a:pt x="8467" y="0"/>
                </a:moveTo>
                <a:lnTo>
                  <a:pt x="2836333" y="8466"/>
                </a:lnTo>
                <a:lnTo>
                  <a:pt x="2819400" y="1837266"/>
                </a:lnTo>
                <a:lnTo>
                  <a:pt x="5393267" y="1828800"/>
                </a:lnTo>
                <a:lnTo>
                  <a:pt x="5545667" y="2277533"/>
                </a:lnTo>
                <a:lnTo>
                  <a:pt x="2362200" y="2269066"/>
                </a:lnTo>
                <a:lnTo>
                  <a:pt x="2379133" y="440266"/>
                </a:lnTo>
                <a:lnTo>
                  <a:pt x="0" y="440266"/>
                </a:lnTo>
                <a:lnTo>
                  <a:pt x="8467" y="0"/>
                </a:lnTo>
                <a:close/>
              </a:path>
            </a:pathLst>
          </a:custGeom>
          <a:solidFill>
            <a:srgbClr val="C9101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298223" y="2970714"/>
            <a:ext cx="5681133" cy="2125133"/>
          </a:xfrm>
          <a:custGeom>
            <a:avLst/>
            <a:gdLst>
              <a:gd name="connsiteX0" fmla="*/ 0 w 5681133"/>
              <a:gd name="connsiteY0" fmla="*/ 0 h 2125133"/>
              <a:gd name="connsiteX1" fmla="*/ 3242733 w 5681133"/>
              <a:gd name="connsiteY1" fmla="*/ 8467 h 2125133"/>
              <a:gd name="connsiteX2" fmla="*/ 3242733 w 5681133"/>
              <a:gd name="connsiteY2" fmla="*/ 1667933 h 2125133"/>
              <a:gd name="connsiteX3" fmla="*/ 5545667 w 5681133"/>
              <a:gd name="connsiteY3" fmla="*/ 1667933 h 2125133"/>
              <a:gd name="connsiteX4" fmla="*/ 5681133 w 5681133"/>
              <a:gd name="connsiteY4" fmla="*/ 2074333 h 2125133"/>
              <a:gd name="connsiteX5" fmla="*/ 5664200 w 5681133"/>
              <a:gd name="connsiteY5" fmla="*/ 2125133 h 2125133"/>
              <a:gd name="connsiteX6" fmla="*/ 2802467 w 5681133"/>
              <a:gd name="connsiteY6" fmla="*/ 2116667 h 2125133"/>
              <a:gd name="connsiteX7" fmla="*/ 2827867 w 5681133"/>
              <a:gd name="connsiteY7" fmla="*/ 457200 h 2125133"/>
              <a:gd name="connsiteX8" fmla="*/ 8467 w 5681133"/>
              <a:gd name="connsiteY8" fmla="*/ 457200 h 2125133"/>
              <a:gd name="connsiteX9" fmla="*/ 0 w 5681133"/>
              <a:gd name="connsiteY9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133" h="2125133">
                <a:moveTo>
                  <a:pt x="0" y="0"/>
                </a:moveTo>
                <a:lnTo>
                  <a:pt x="3242733" y="8467"/>
                </a:lnTo>
                <a:lnTo>
                  <a:pt x="3242733" y="1667933"/>
                </a:lnTo>
                <a:lnTo>
                  <a:pt x="5545667" y="1667933"/>
                </a:lnTo>
                <a:lnTo>
                  <a:pt x="5681133" y="2074333"/>
                </a:lnTo>
                <a:lnTo>
                  <a:pt x="5664200" y="2125133"/>
                </a:lnTo>
                <a:lnTo>
                  <a:pt x="2802467" y="2116667"/>
                </a:lnTo>
                <a:lnTo>
                  <a:pt x="2827867" y="457200"/>
                </a:lnTo>
                <a:lnTo>
                  <a:pt x="8467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85716" y="2970714"/>
            <a:ext cx="5681133" cy="2125133"/>
          </a:xfrm>
          <a:custGeom>
            <a:avLst/>
            <a:gdLst>
              <a:gd name="connsiteX0" fmla="*/ 0 w 5681133"/>
              <a:gd name="connsiteY0" fmla="*/ 0 h 2125133"/>
              <a:gd name="connsiteX1" fmla="*/ 3242733 w 5681133"/>
              <a:gd name="connsiteY1" fmla="*/ 8467 h 2125133"/>
              <a:gd name="connsiteX2" fmla="*/ 3242733 w 5681133"/>
              <a:gd name="connsiteY2" fmla="*/ 1667933 h 2125133"/>
              <a:gd name="connsiteX3" fmla="*/ 5545667 w 5681133"/>
              <a:gd name="connsiteY3" fmla="*/ 1667933 h 2125133"/>
              <a:gd name="connsiteX4" fmla="*/ 5681133 w 5681133"/>
              <a:gd name="connsiteY4" fmla="*/ 2074333 h 2125133"/>
              <a:gd name="connsiteX5" fmla="*/ 5664200 w 5681133"/>
              <a:gd name="connsiteY5" fmla="*/ 2125133 h 2125133"/>
              <a:gd name="connsiteX6" fmla="*/ 2802467 w 5681133"/>
              <a:gd name="connsiteY6" fmla="*/ 2116667 h 2125133"/>
              <a:gd name="connsiteX7" fmla="*/ 2827867 w 5681133"/>
              <a:gd name="connsiteY7" fmla="*/ 457200 h 2125133"/>
              <a:gd name="connsiteX8" fmla="*/ 8467 w 5681133"/>
              <a:gd name="connsiteY8" fmla="*/ 457200 h 2125133"/>
              <a:gd name="connsiteX9" fmla="*/ 0 w 5681133"/>
              <a:gd name="connsiteY9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133" h="2125133">
                <a:moveTo>
                  <a:pt x="0" y="0"/>
                </a:moveTo>
                <a:lnTo>
                  <a:pt x="3242733" y="8467"/>
                </a:lnTo>
                <a:lnTo>
                  <a:pt x="3242733" y="1667933"/>
                </a:lnTo>
                <a:lnTo>
                  <a:pt x="5545667" y="1667933"/>
                </a:lnTo>
                <a:lnTo>
                  <a:pt x="5681133" y="2074333"/>
                </a:lnTo>
                <a:lnTo>
                  <a:pt x="5664200" y="2125133"/>
                </a:lnTo>
                <a:lnTo>
                  <a:pt x="2802467" y="2116667"/>
                </a:lnTo>
                <a:lnTo>
                  <a:pt x="2827867" y="457200"/>
                </a:lnTo>
                <a:lnTo>
                  <a:pt x="8467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9101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291873" y="4195793"/>
            <a:ext cx="5665723" cy="1671607"/>
          </a:xfrm>
          <a:prstGeom prst="homePlate">
            <a:avLst>
              <a:gd name="adj" fmla="val 16231"/>
            </a:avLst>
          </a:prstGeom>
          <a:solidFill>
            <a:srgbClr val="0B3F85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86227" y="4195792"/>
            <a:ext cx="975017" cy="1671605"/>
          </a:xfrm>
          <a:prstGeom prst="rect">
            <a:avLst/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0476" y="2371786"/>
            <a:ext cx="607747" cy="1671607"/>
          </a:xfrm>
          <a:prstGeom prst="rect">
            <a:avLst/>
          </a:prstGeom>
          <a:solidFill>
            <a:srgbClr val="C91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5290" y="3022923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USACE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476" y="4195793"/>
            <a:ext cx="607747" cy="1671607"/>
          </a:xfrm>
          <a:prstGeom prst="rect">
            <a:avLst/>
          </a:prstGeom>
          <a:solidFill>
            <a:srgbClr val="0B3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6187" y="4841079"/>
            <a:ext cx="3001700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Accreditation Request </a:t>
            </a:r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5291" y="4846928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Sponsor/FEMA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870324" y="4195795"/>
            <a:ext cx="1282918" cy="1671605"/>
          </a:xfrm>
          <a:prstGeom prst="chevron">
            <a:avLst>
              <a:gd name="adj" fmla="val 21000"/>
            </a:avLst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7596" y="4430594"/>
            <a:ext cx="16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Accreditation Request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 Submission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0274" y="2403536"/>
            <a:ext cx="3001700" cy="357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1: Inspection Data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350274" y="3013790"/>
            <a:ext cx="3708829" cy="357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2: Screening Data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1688856"/>
            <a:ext cx="7880191" cy="50665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Alignment of Screening Data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7832" y="1747442"/>
            <a:ext cx="728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A32A"/>
                </a:solidFill>
                <a:cs typeface="Calibri (Body)"/>
              </a:rPr>
              <a:t>PROPOSED </a:t>
            </a:r>
            <a:r>
              <a:rPr lang="en-US" b="1" dirty="0" smtClean="0">
                <a:solidFill>
                  <a:schemeClr val="bg1"/>
                </a:solidFill>
                <a:cs typeface="Calibri (Body)"/>
              </a:rPr>
              <a:t>ALIGNMENT DATA CONTRIBUTION (not to scale)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7CAC5-2FFC-4488-B0D6-D96E62ADD9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58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361916" y="2433325"/>
            <a:ext cx="5545667" cy="2277533"/>
          </a:xfrm>
          <a:custGeom>
            <a:avLst/>
            <a:gdLst>
              <a:gd name="connsiteX0" fmla="*/ 8467 w 5545667"/>
              <a:gd name="connsiteY0" fmla="*/ 0 h 2277533"/>
              <a:gd name="connsiteX1" fmla="*/ 2836333 w 5545667"/>
              <a:gd name="connsiteY1" fmla="*/ 8466 h 2277533"/>
              <a:gd name="connsiteX2" fmla="*/ 2819400 w 5545667"/>
              <a:gd name="connsiteY2" fmla="*/ 1837266 h 2277533"/>
              <a:gd name="connsiteX3" fmla="*/ 5393267 w 5545667"/>
              <a:gd name="connsiteY3" fmla="*/ 1828800 h 2277533"/>
              <a:gd name="connsiteX4" fmla="*/ 5545667 w 5545667"/>
              <a:gd name="connsiteY4" fmla="*/ 2277533 h 2277533"/>
              <a:gd name="connsiteX5" fmla="*/ 2362200 w 5545667"/>
              <a:gd name="connsiteY5" fmla="*/ 2269066 h 2277533"/>
              <a:gd name="connsiteX6" fmla="*/ 2379133 w 5545667"/>
              <a:gd name="connsiteY6" fmla="*/ 440266 h 2277533"/>
              <a:gd name="connsiteX7" fmla="*/ 0 w 5545667"/>
              <a:gd name="connsiteY7" fmla="*/ 440266 h 2277533"/>
              <a:gd name="connsiteX8" fmla="*/ 8467 w 5545667"/>
              <a:gd name="connsiteY8" fmla="*/ 0 h 227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5667" h="2277533">
                <a:moveTo>
                  <a:pt x="8467" y="0"/>
                </a:moveTo>
                <a:lnTo>
                  <a:pt x="2836333" y="8466"/>
                </a:lnTo>
                <a:lnTo>
                  <a:pt x="2819400" y="1837266"/>
                </a:lnTo>
                <a:lnTo>
                  <a:pt x="5393267" y="1828800"/>
                </a:lnTo>
                <a:lnTo>
                  <a:pt x="5545667" y="2277533"/>
                </a:lnTo>
                <a:lnTo>
                  <a:pt x="2362200" y="2269066"/>
                </a:lnTo>
                <a:lnTo>
                  <a:pt x="2379133" y="440266"/>
                </a:lnTo>
                <a:lnTo>
                  <a:pt x="0" y="440266"/>
                </a:lnTo>
                <a:lnTo>
                  <a:pt x="8467" y="0"/>
                </a:lnTo>
                <a:close/>
              </a:path>
            </a:pathLst>
          </a:custGeom>
          <a:solidFill>
            <a:srgbClr val="C9101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374423" y="3034458"/>
            <a:ext cx="5681133" cy="2125133"/>
          </a:xfrm>
          <a:custGeom>
            <a:avLst/>
            <a:gdLst>
              <a:gd name="connsiteX0" fmla="*/ 0 w 5681133"/>
              <a:gd name="connsiteY0" fmla="*/ 0 h 2125133"/>
              <a:gd name="connsiteX1" fmla="*/ 3242733 w 5681133"/>
              <a:gd name="connsiteY1" fmla="*/ 8467 h 2125133"/>
              <a:gd name="connsiteX2" fmla="*/ 3242733 w 5681133"/>
              <a:gd name="connsiteY2" fmla="*/ 1667933 h 2125133"/>
              <a:gd name="connsiteX3" fmla="*/ 5545667 w 5681133"/>
              <a:gd name="connsiteY3" fmla="*/ 1667933 h 2125133"/>
              <a:gd name="connsiteX4" fmla="*/ 5681133 w 5681133"/>
              <a:gd name="connsiteY4" fmla="*/ 2074333 h 2125133"/>
              <a:gd name="connsiteX5" fmla="*/ 5664200 w 5681133"/>
              <a:gd name="connsiteY5" fmla="*/ 2125133 h 2125133"/>
              <a:gd name="connsiteX6" fmla="*/ 2802467 w 5681133"/>
              <a:gd name="connsiteY6" fmla="*/ 2116667 h 2125133"/>
              <a:gd name="connsiteX7" fmla="*/ 2827867 w 5681133"/>
              <a:gd name="connsiteY7" fmla="*/ 457200 h 2125133"/>
              <a:gd name="connsiteX8" fmla="*/ 8467 w 5681133"/>
              <a:gd name="connsiteY8" fmla="*/ 457200 h 2125133"/>
              <a:gd name="connsiteX9" fmla="*/ 0 w 5681133"/>
              <a:gd name="connsiteY9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133" h="2125133">
                <a:moveTo>
                  <a:pt x="0" y="0"/>
                </a:moveTo>
                <a:lnTo>
                  <a:pt x="3242733" y="8467"/>
                </a:lnTo>
                <a:lnTo>
                  <a:pt x="3242733" y="1667933"/>
                </a:lnTo>
                <a:lnTo>
                  <a:pt x="5545667" y="1667933"/>
                </a:lnTo>
                <a:lnTo>
                  <a:pt x="5681133" y="2074333"/>
                </a:lnTo>
                <a:lnTo>
                  <a:pt x="5664200" y="2125133"/>
                </a:lnTo>
                <a:lnTo>
                  <a:pt x="2802467" y="2116667"/>
                </a:lnTo>
                <a:lnTo>
                  <a:pt x="2827867" y="457200"/>
                </a:lnTo>
                <a:lnTo>
                  <a:pt x="8467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361916" y="3034458"/>
            <a:ext cx="5681133" cy="2125133"/>
          </a:xfrm>
          <a:custGeom>
            <a:avLst/>
            <a:gdLst>
              <a:gd name="connsiteX0" fmla="*/ 0 w 5681133"/>
              <a:gd name="connsiteY0" fmla="*/ 0 h 2125133"/>
              <a:gd name="connsiteX1" fmla="*/ 3242733 w 5681133"/>
              <a:gd name="connsiteY1" fmla="*/ 8467 h 2125133"/>
              <a:gd name="connsiteX2" fmla="*/ 3242733 w 5681133"/>
              <a:gd name="connsiteY2" fmla="*/ 1667933 h 2125133"/>
              <a:gd name="connsiteX3" fmla="*/ 5545667 w 5681133"/>
              <a:gd name="connsiteY3" fmla="*/ 1667933 h 2125133"/>
              <a:gd name="connsiteX4" fmla="*/ 5681133 w 5681133"/>
              <a:gd name="connsiteY4" fmla="*/ 2074333 h 2125133"/>
              <a:gd name="connsiteX5" fmla="*/ 5664200 w 5681133"/>
              <a:gd name="connsiteY5" fmla="*/ 2125133 h 2125133"/>
              <a:gd name="connsiteX6" fmla="*/ 2802467 w 5681133"/>
              <a:gd name="connsiteY6" fmla="*/ 2116667 h 2125133"/>
              <a:gd name="connsiteX7" fmla="*/ 2827867 w 5681133"/>
              <a:gd name="connsiteY7" fmla="*/ 457200 h 2125133"/>
              <a:gd name="connsiteX8" fmla="*/ 8467 w 5681133"/>
              <a:gd name="connsiteY8" fmla="*/ 457200 h 2125133"/>
              <a:gd name="connsiteX9" fmla="*/ 0 w 5681133"/>
              <a:gd name="connsiteY9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81133" h="2125133">
                <a:moveTo>
                  <a:pt x="0" y="0"/>
                </a:moveTo>
                <a:lnTo>
                  <a:pt x="3242733" y="8467"/>
                </a:lnTo>
                <a:lnTo>
                  <a:pt x="3242733" y="1667933"/>
                </a:lnTo>
                <a:lnTo>
                  <a:pt x="5545667" y="1667933"/>
                </a:lnTo>
                <a:lnTo>
                  <a:pt x="5681133" y="2074333"/>
                </a:lnTo>
                <a:lnTo>
                  <a:pt x="5664200" y="2125133"/>
                </a:lnTo>
                <a:lnTo>
                  <a:pt x="2802467" y="2116667"/>
                </a:lnTo>
                <a:lnTo>
                  <a:pt x="2827867" y="457200"/>
                </a:lnTo>
                <a:lnTo>
                  <a:pt x="8467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C9101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78849" y="3652525"/>
            <a:ext cx="5647266" cy="2125133"/>
          </a:xfrm>
          <a:custGeom>
            <a:avLst/>
            <a:gdLst>
              <a:gd name="connsiteX0" fmla="*/ 8466 w 5647266"/>
              <a:gd name="connsiteY0" fmla="*/ 0 h 2125133"/>
              <a:gd name="connsiteX1" fmla="*/ 3683000 w 5647266"/>
              <a:gd name="connsiteY1" fmla="*/ 8466 h 2125133"/>
              <a:gd name="connsiteX2" fmla="*/ 3666066 w 5647266"/>
              <a:gd name="connsiteY2" fmla="*/ 1498600 h 2125133"/>
              <a:gd name="connsiteX3" fmla="*/ 5647266 w 5647266"/>
              <a:gd name="connsiteY3" fmla="*/ 1498600 h 2125133"/>
              <a:gd name="connsiteX4" fmla="*/ 5444066 w 5647266"/>
              <a:gd name="connsiteY4" fmla="*/ 2125133 h 2125133"/>
              <a:gd name="connsiteX5" fmla="*/ 3234266 w 5647266"/>
              <a:gd name="connsiteY5" fmla="*/ 2116666 h 2125133"/>
              <a:gd name="connsiteX6" fmla="*/ 3234266 w 5647266"/>
              <a:gd name="connsiteY6" fmla="*/ 440266 h 2125133"/>
              <a:gd name="connsiteX7" fmla="*/ 0 w 5647266"/>
              <a:gd name="connsiteY7" fmla="*/ 457200 h 2125133"/>
              <a:gd name="connsiteX8" fmla="*/ 8466 w 5647266"/>
              <a:gd name="connsiteY8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7266" h="2125133">
                <a:moveTo>
                  <a:pt x="8466" y="0"/>
                </a:moveTo>
                <a:lnTo>
                  <a:pt x="3683000" y="8466"/>
                </a:lnTo>
                <a:lnTo>
                  <a:pt x="3666066" y="1498600"/>
                </a:lnTo>
                <a:lnTo>
                  <a:pt x="5647266" y="1498600"/>
                </a:lnTo>
                <a:lnTo>
                  <a:pt x="5444066" y="2125133"/>
                </a:lnTo>
                <a:lnTo>
                  <a:pt x="3234266" y="2116666"/>
                </a:lnTo>
                <a:lnTo>
                  <a:pt x="3234266" y="440266"/>
                </a:lnTo>
                <a:lnTo>
                  <a:pt x="0" y="457200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69081" y="3656758"/>
            <a:ext cx="5647266" cy="2125133"/>
          </a:xfrm>
          <a:custGeom>
            <a:avLst/>
            <a:gdLst>
              <a:gd name="connsiteX0" fmla="*/ 8466 w 5647266"/>
              <a:gd name="connsiteY0" fmla="*/ 0 h 2125133"/>
              <a:gd name="connsiteX1" fmla="*/ 3683000 w 5647266"/>
              <a:gd name="connsiteY1" fmla="*/ 8466 h 2125133"/>
              <a:gd name="connsiteX2" fmla="*/ 3666066 w 5647266"/>
              <a:gd name="connsiteY2" fmla="*/ 1498600 h 2125133"/>
              <a:gd name="connsiteX3" fmla="*/ 5647266 w 5647266"/>
              <a:gd name="connsiteY3" fmla="*/ 1498600 h 2125133"/>
              <a:gd name="connsiteX4" fmla="*/ 5444066 w 5647266"/>
              <a:gd name="connsiteY4" fmla="*/ 2125133 h 2125133"/>
              <a:gd name="connsiteX5" fmla="*/ 3234266 w 5647266"/>
              <a:gd name="connsiteY5" fmla="*/ 2116666 h 2125133"/>
              <a:gd name="connsiteX6" fmla="*/ 3234266 w 5647266"/>
              <a:gd name="connsiteY6" fmla="*/ 440266 h 2125133"/>
              <a:gd name="connsiteX7" fmla="*/ 0 w 5647266"/>
              <a:gd name="connsiteY7" fmla="*/ 457200 h 2125133"/>
              <a:gd name="connsiteX8" fmla="*/ 8466 w 5647266"/>
              <a:gd name="connsiteY8" fmla="*/ 0 h 212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7266" h="2125133">
                <a:moveTo>
                  <a:pt x="8466" y="0"/>
                </a:moveTo>
                <a:lnTo>
                  <a:pt x="3683000" y="8466"/>
                </a:lnTo>
                <a:lnTo>
                  <a:pt x="3666066" y="1498600"/>
                </a:lnTo>
                <a:lnTo>
                  <a:pt x="5647266" y="1498600"/>
                </a:lnTo>
                <a:lnTo>
                  <a:pt x="5444066" y="2125133"/>
                </a:lnTo>
                <a:lnTo>
                  <a:pt x="3234266" y="2116666"/>
                </a:lnTo>
                <a:lnTo>
                  <a:pt x="3234266" y="440266"/>
                </a:lnTo>
                <a:lnTo>
                  <a:pt x="0" y="457200"/>
                </a:lnTo>
                <a:lnTo>
                  <a:pt x="8466" y="0"/>
                </a:lnTo>
                <a:close/>
              </a:path>
            </a:pathLst>
          </a:custGeom>
          <a:solidFill>
            <a:srgbClr val="C9101A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368073" y="4259537"/>
            <a:ext cx="5665723" cy="1671607"/>
          </a:xfrm>
          <a:prstGeom prst="homePlate">
            <a:avLst>
              <a:gd name="adj" fmla="val 16231"/>
            </a:avLst>
          </a:prstGeom>
          <a:solidFill>
            <a:srgbClr val="0B3F85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62427" y="4259536"/>
            <a:ext cx="975017" cy="1671605"/>
          </a:xfrm>
          <a:prstGeom prst="rect">
            <a:avLst/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6676" y="2435530"/>
            <a:ext cx="607747" cy="1671607"/>
          </a:xfrm>
          <a:prstGeom prst="rect">
            <a:avLst/>
          </a:prstGeom>
          <a:solidFill>
            <a:srgbClr val="C91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201490" y="3086667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USACE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676" y="4259537"/>
            <a:ext cx="607747" cy="1671607"/>
          </a:xfrm>
          <a:prstGeom prst="rect">
            <a:avLst/>
          </a:prstGeom>
          <a:solidFill>
            <a:srgbClr val="0B3F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2387" y="4904823"/>
            <a:ext cx="3001700" cy="4184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Accreditation Request </a:t>
            </a:r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01491" y="4910672"/>
            <a:ext cx="167160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 (Body)"/>
              </a:rPr>
              <a:t>Sponsor/FEMA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946524" y="4259539"/>
            <a:ext cx="1282918" cy="1671605"/>
          </a:xfrm>
          <a:prstGeom prst="chevron">
            <a:avLst>
              <a:gd name="adj" fmla="val 21000"/>
            </a:avLst>
          </a:prstGeom>
          <a:solidFill>
            <a:srgbClr val="5892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3796" y="4494338"/>
            <a:ext cx="16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FF"/>
                </a:solidFill>
              </a:rPr>
              <a:t>Accreditation Request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Package Submission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6474" y="2467280"/>
            <a:ext cx="3001700" cy="357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1: Inspection Data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426474" y="3077534"/>
            <a:ext cx="3708829" cy="357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2: Screening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426474" y="3741498"/>
            <a:ext cx="3708829" cy="2772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Scenario 3: Risk Assessment Data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752600"/>
            <a:ext cx="7880191" cy="506658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Inspections + Screenings</a:t>
            </a:r>
            <a:br>
              <a:rPr lang="en-US" sz="3600" b="1" dirty="0" smtClean="0"/>
            </a:br>
            <a:r>
              <a:rPr lang="en-US" sz="3600" b="1" dirty="0" smtClean="0"/>
              <a:t> + Risk Assessment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7832" y="1823642"/>
            <a:ext cx="728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A32A"/>
                </a:solidFill>
                <a:cs typeface="Calibri (Body)"/>
              </a:rPr>
              <a:t>PROPOSED </a:t>
            </a:r>
            <a:r>
              <a:rPr lang="en-US" b="1" dirty="0" smtClean="0">
                <a:solidFill>
                  <a:schemeClr val="bg1"/>
                </a:solidFill>
                <a:cs typeface="Calibri (Body)"/>
              </a:rPr>
              <a:t>ALIGNMENT DATA CONTRIBUTION (not to scale)</a:t>
            </a:r>
            <a:endParaRPr lang="en-US" b="1" dirty="0">
              <a:solidFill>
                <a:schemeClr val="bg1"/>
              </a:solidFill>
              <a:latin typeface="Calibri"/>
              <a:cs typeface="Calibri (Body)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7CAC5-2FFC-4488-B0D6-D96E62ADD9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4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fe7415d1-3e4a-4b2c-b14e-46c51cdd6f34">Compiled presentation used during the stakeholder workshop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50A51E7180846A40C36A9C3113510" ma:contentTypeVersion="1" ma:contentTypeDescription="Create a new document." ma:contentTypeScope="" ma:versionID="990efbcd9e7f571b1c8e9d7f847ed053">
  <xsd:schema xmlns:xsd="http://www.w3.org/2001/XMLSchema" xmlns:p="http://schemas.microsoft.com/office/2006/metadata/properties" xmlns:ns2="fe7415d1-3e4a-4b2c-b14e-46c51cdd6f34" targetNamespace="http://schemas.microsoft.com/office/2006/metadata/properties" ma:root="true" ma:fieldsID="50c3d478f96700aefe0907721e32953f" ns2:_="">
    <xsd:import namespace="fe7415d1-3e4a-4b2c-b14e-46c51cdd6f34"/>
    <xsd:element name="properties">
      <xsd:complexType>
        <xsd:sequence>
          <xsd:element name="documentManagement">
            <xsd:complexType>
              <xsd:all>
                <xsd:element ref="ns2:Description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7415d1-3e4a-4b2c-b14e-46c51cdd6f34" elementFormDefault="qualified">
    <xsd:import namespace="http://schemas.microsoft.com/office/2006/documentManagement/types"/>
    <xsd:element name="Description0" ma:index="8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21B68-D01D-45CC-8F4C-C39F3993F570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e7415d1-3e4a-4b2c-b14e-46c51cdd6f3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6EAA90-AD84-4445-962F-3AEAD92AC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415d1-3e4a-4b2c-b14e-46c51cdd6f3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1006FEA-8AB7-4D86-8B2D-6387108B94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15497</TotalTime>
  <Words>984</Words>
  <Application>Microsoft Office PowerPoint</Application>
  <PresentationFormat>On-screen Show (4:3)</PresentationFormat>
  <Paragraphs>179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 Master</vt:lpstr>
      <vt:lpstr>Slide 1</vt:lpstr>
      <vt:lpstr>Slide 2</vt:lpstr>
      <vt:lpstr>How Does a Levee System get Accredited?</vt:lpstr>
      <vt:lpstr>44 CFR 65.10 Requirements</vt:lpstr>
      <vt:lpstr>USACE Levee Safety Program</vt:lpstr>
      <vt:lpstr>Where We Are Now</vt:lpstr>
      <vt:lpstr>Alignment of Inspection Data</vt:lpstr>
      <vt:lpstr>Alignment of Screening Data</vt:lpstr>
      <vt:lpstr>Inspections + Screenings  + Risk Assessment</vt:lpstr>
      <vt:lpstr>Risk Assessments</vt:lpstr>
      <vt:lpstr>Why Risk Assessments?</vt:lpstr>
      <vt:lpstr>Summary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Workshop Presentation 27 FEB 2013</dc:title>
  <dc:creator>b6imemb6</dc:creator>
  <cp:lastModifiedBy>Jason needham</cp:lastModifiedBy>
  <cp:revision>786</cp:revision>
  <dcterms:created xsi:type="dcterms:W3CDTF">2011-06-07T23:24:46Z</dcterms:created>
  <dcterms:modified xsi:type="dcterms:W3CDTF">2013-05-10T15:47:54Z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0x010100CE050A51E7180846A40C36A9C3113510</vt:lpwstr>
  </property>
  <property fmtid="{D5CDD505-2E9C-101B-9397-08002B2CF9AE}" pid="3" name="Doc Order">
    <vt:lpwstr>4</vt:lpwstr>
  </property>
</Properties>
</file>